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5" r:id="rId3"/>
    <p:sldId id="277" r:id="rId4"/>
    <p:sldId id="27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6" r:id="rId13"/>
    <p:sldId id="288" r:id="rId14"/>
    <p:sldId id="287" r:id="rId15"/>
    <p:sldId id="290" r:id="rId16"/>
    <p:sldId id="292" r:id="rId17"/>
    <p:sldId id="291" r:id="rId18"/>
    <p:sldId id="293" r:id="rId19"/>
    <p:sldId id="294" r:id="rId20"/>
    <p:sldId id="295" r:id="rId21"/>
    <p:sldId id="296" r:id="rId22"/>
    <p:sldId id="297" r:id="rId23"/>
    <p:sldId id="322" r:id="rId24"/>
    <p:sldId id="323" r:id="rId25"/>
    <p:sldId id="324" r:id="rId26"/>
    <p:sldId id="298" r:id="rId27"/>
    <p:sldId id="325" r:id="rId28"/>
    <p:sldId id="326" r:id="rId29"/>
    <p:sldId id="300" r:id="rId30"/>
    <p:sldId id="299" r:id="rId31"/>
    <p:sldId id="302" r:id="rId32"/>
    <p:sldId id="319" r:id="rId33"/>
    <p:sldId id="303" r:id="rId34"/>
    <p:sldId id="304" r:id="rId35"/>
    <p:sldId id="320" r:id="rId36"/>
    <p:sldId id="314" r:id="rId37"/>
    <p:sldId id="315" r:id="rId38"/>
    <p:sldId id="305" r:id="rId39"/>
    <p:sldId id="306" r:id="rId40"/>
    <p:sldId id="321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7" r:id="rId49"/>
    <p:sldId id="316" r:id="rId50"/>
    <p:sldId id="318" r:id="rId51"/>
    <p:sldId id="285" r:id="rId52"/>
    <p:sldId id="301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13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1" y="6439218"/>
            <a:ext cx="726281" cy="333057"/>
          </a:xfrm>
          <a:prstGeom prst="rect">
            <a:avLst/>
          </a:prstGeom>
          <a:solidFill>
            <a:srgbClr val="E3762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2425" y="640111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5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32E3DEF6-3213-4E1F-BF11-F9A2367C79DC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1"/>
          </p:nvPr>
        </p:nvSpPr>
        <p:spPr>
          <a:xfrm>
            <a:off x="352425" y="1103313"/>
            <a:ext cx="5804867" cy="244602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anchor="b"/>
          <a:lstStyle>
            <a:lvl1pPr marL="0" indent="0">
              <a:buNone/>
              <a:defRPr sz="30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2"/>
          </p:nvPr>
        </p:nvSpPr>
        <p:spPr>
          <a:xfrm>
            <a:off x="352425" y="3941765"/>
            <a:ext cx="5492354" cy="198913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/>
          <a:lstStyle>
            <a:lvl1pPr marL="0" indent="0">
              <a:buNone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6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8" t="9108" r="58773" b="41507"/>
          <a:stretch/>
        </p:blipFill>
        <p:spPr>
          <a:xfrm>
            <a:off x="5890847" y="0"/>
            <a:ext cx="3118338" cy="6439218"/>
          </a:xfrm>
          <a:prstGeom prst="rect">
            <a:avLst/>
          </a:prstGeom>
        </p:spPr>
      </p:pic>
      <p:pic>
        <p:nvPicPr>
          <p:cNvPr id="1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6" t="8951" r="57673" b="41134"/>
          <a:stretch/>
        </p:blipFill>
        <p:spPr>
          <a:xfrm>
            <a:off x="5791201" y="1"/>
            <a:ext cx="3352800" cy="643921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8" t="9108" r="58773" b="41507"/>
          <a:stretch/>
        </p:blipFill>
        <p:spPr>
          <a:xfrm>
            <a:off x="5890847" y="0"/>
            <a:ext cx="3118338" cy="6439218"/>
          </a:xfrm>
          <a:prstGeom prst="rect">
            <a:avLst/>
          </a:prstGeom>
        </p:spPr>
      </p:pic>
      <p:pic>
        <p:nvPicPr>
          <p:cNvPr id="10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6" t="8951" r="57673" b="41134"/>
          <a:stretch/>
        </p:blipFill>
        <p:spPr>
          <a:xfrm>
            <a:off x="5791201" y="1"/>
            <a:ext cx="3352800" cy="64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0118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106709"/>
            <a:ext cx="8629650" cy="406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12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66700" y="6403976"/>
            <a:ext cx="441188" cy="365125"/>
          </a:xfrm>
          <a:prstGeom prst="rect">
            <a:avLst/>
          </a:prstGeom>
        </p:spPr>
        <p:txBody>
          <a:bodyPr anchor="ctr"/>
          <a:lstStyle>
            <a:lvl1pPr>
              <a:defRPr sz="9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  <p:sp>
        <p:nvSpPr>
          <p:cNvPr id="13" name="Espaço Reservado para Texto 15"/>
          <p:cNvSpPr>
            <a:spLocks noGrp="1"/>
          </p:cNvSpPr>
          <p:nvPr>
            <p:ph type="body" sz="quarter" idx="16"/>
          </p:nvPr>
        </p:nvSpPr>
        <p:spPr>
          <a:xfrm>
            <a:off x="728042" y="860203"/>
            <a:ext cx="3625453" cy="48329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4" name="Espaço Reservado para Texto 15"/>
          <p:cNvSpPr>
            <a:spLocks noGrp="1"/>
          </p:cNvSpPr>
          <p:nvPr>
            <p:ph type="body" sz="quarter" idx="19"/>
          </p:nvPr>
        </p:nvSpPr>
        <p:spPr>
          <a:xfrm>
            <a:off x="4678691" y="860203"/>
            <a:ext cx="3625453" cy="48329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0"/>
          </p:nvPr>
        </p:nvSpPr>
        <p:spPr>
          <a:xfrm>
            <a:off x="728042" y="1516186"/>
            <a:ext cx="3625453" cy="43972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21"/>
          </p:nvPr>
        </p:nvSpPr>
        <p:spPr>
          <a:xfrm>
            <a:off x="4678691" y="1516186"/>
            <a:ext cx="3625453" cy="43972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F155722-3E6E-4279-B885-77F3401D2A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6" y="6007471"/>
            <a:ext cx="1214982" cy="5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355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Table and Low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106709"/>
            <a:ext cx="8629650" cy="406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7" name="Espaço Reservado para Texto 15"/>
          <p:cNvSpPr>
            <a:spLocks noGrp="1"/>
          </p:cNvSpPr>
          <p:nvPr>
            <p:ph type="body" sz="quarter" idx="16"/>
          </p:nvPr>
        </p:nvSpPr>
        <p:spPr>
          <a:xfrm>
            <a:off x="728042" y="4601817"/>
            <a:ext cx="7576102" cy="1311966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Espaço Reservado para Tabela 4"/>
          <p:cNvSpPr>
            <a:spLocks noGrp="1"/>
          </p:cNvSpPr>
          <p:nvPr>
            <p:ph type="tbl" sz="quarter" idx="17"/>
          </p:nvPr>
        </p:nvSpPr>
        <p:spPr>
          <a:xfrm>
            <a:off x="727472" y="795339"/>
            <a:ext cx="7577138" cy="36480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smtClean="0"/>
              <a:t>Click icon to add table</a:t>
            </a: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66700" y="6403976"/>
            <a:ext cx="441188" cy="365125"/>
          </a:xfrm>
          <a:prstGeom prst="rect">
            <a:avLst/>
          </a:prstGeom>
        </p:spPr>
        <p:txBody>
          <a:bodyPr anchor="ctr"/>
          <a:lstStyle>
            <a:lvl1pPr>
              <a:defRPr sz="9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6DE6B61-7A55-4278-898E-A38D47006D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6" y="6007471"/>
            <a:ext cx="1214982" cy="5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964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edia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106709"/>
            <a:ext cx="8629650" cy="406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7" name="Espaço Reservado para Texto 15"/>
          <p:cNvSpPr>
            <a:spLocks noGrp="1"/>
          </p:cNvSpPr>
          <p:nvPr>
            <p:ph type="body" sz="quarter" idx="16"/>
          </p:nvPr>
        </p:nvSpPr>
        <p:spPr>
          <a:xfrm>
            <a:off x="728042" y="4601817"/>
            <a:ext cx="7576102" cy="1311966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Espaço Reservado para Mídia 3"/>
          <p:cNvSpPr>
            <a:spLocks noGrp="1"/>
          </p:cNvSpPr>
          <p:nvPr>
            <p:ph type="media" sz="quarter" idx="17"/>
          </p:nvPr>
        </p:nvSpPr>
        <p:spPr>
          <a:xfrm>
            <a:off x="727472" y="655638"/>
            <a:ext cx="7577138" cy="37766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media</a:t>
            </a: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66700" y="6403976"/>
            <a:ext cx="441188" cy="365125"/>
          </a:xfrm>
          <a:prstGeom prst="rect">
            <a:avLst/>
          </a:prstGeom>
        </p:spPr>
        <p:txBody>
          <a:bodyPr anchor="ctr"/>
          <a:lstStyle>
            <a:lvl1pPr>
              <a:defRPr sz="9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B4B3AEE-0845-46A3-A9EC-1207CB5AB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6" y="6007471"/>
            <a:ext cx="1214982" cy="5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56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106709"/>
            <a:ext cx="8629650" cy="406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66700" y="6403976"/>
            <a:ext cx="441188" cy="365125"/>
          </a:xfrm>
          <a:prstGeom prst="rect">
            <a:avLst/>
          </a:prstGeom>
        </p:spPr>
        <p:txBody>
          <a:bodyPr anchor="ctr"/>
          <a:lstStyle>
            <a:lvl1pPr>
              <a:defRPr sz="9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48EC153-F9B8-463F-911D-9CE416E44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6" y="6007471"/>
            <a:ext cx="1214982" cy="5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7916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EF6-3213-4E1F-BF11-F9A2367C79DC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495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1" y="6439218"/>
            <a:ext cx="726281" cy="333057"/>
          </a:xfrm>
          <a:prstGeom prst="rect">
            <a:avLst/>
          </a:prstGeom>
          <a:solidFill>
            <a:srgbClr val="E3762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2425" y="640111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5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32E3DEF6-3213-4E1F-BF11-F9A2367C79DC}" type="datetimeFigureOut">
              <a:rPr lang="pt-BR" smtClean="0"/>
              <a:t>04/10/2019</a:t>
            </a:fld>
            <a:endParaRPr lang="pt-BR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2"/>
          </p:nvPr>
        </p:nvSpPr>
        <p:spPr>
          <a:xfrm>
            <a:off x="352425" y="3941765"/>
            <a:ext cx="5492354" cy="198913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/>
          <a:lstStyle>
            <a:lvl1pPr marL="0" indent="0">
              <a:buNone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9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8" t="9108" r="58773" b="41507"/>
          <a:stretch/>
        </p:blipFill>
        <p:spPr>
          <a:xfrm>
            <a:off x="5890847" y="0"/>
            <a:ext cx="3118338" cy="6439218"/>
          </a:xfrm>
          <a:prstGeom prst="rect">
            <a:avLst/>
          </a:prstGeom>
        </p:spPr>
      </p:pic>
      <p:pic>
        <p:nvPicPr>
          <p:cNvPr id="1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6" t="8951" r="57673" b="41134"/>
          <a:stretch/>
        </p:blipFill>
        <p:spPr>
          <a:xfrm>
            <a:off x="5791201" y="1"/>
            <a:ext cx="3352800" cy="6439217"/>
          </a:xfrm>
          <a:prstGeom prst="rect">
            <a:avLst/>
          </a:prstGeom>
        </p:spPr>
      </p:pic>
      <p:pic>
        <p:nvPicPr>
          <p:cNvPr id="7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8" t="9108" r="58773" b="41507"/>
          <a:stretch/>
        </p:blipFill>
        <p:spPr>
          <a:xfrm>
            <a:off x="5890847" y="0"/>
            <a:ext cx="3118338" cy="6439218"/>
          </a:xfrm>
          <a:prstGeom prst="rect">
            <a:avLst/>
          </a:prstGeom>
        </p:spPr>
      </p:pic>
      <p:pic>
        <p:nvPicPr>
          <p:cNvPr id="8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6" t="8951" r="57673" b="41134"/>
          <a:stretch/>
        </p:blipFill>
        <p:spPr>
          <a:xfrm>
            <a:off x="5791201" y="1"/>
            <a:ext cx="3352800" cy="64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3197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106709"/>
            <a:ext cx="8629650" cy="406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4"/>
          </p:nvPr>
        </p:nvSpPr>
        <p:spPr>
          <a:xfrm>
            <a:off x="266700" y="676827"/>
            <a:ext cx="5530454" cy="5584825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1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66700" y="6403976"/>
            <a:ext cx="441188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FC9ED7B-0215-493A-8D05-B48CCF89D7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6" y="6007471"/>
            <a:ext cx="1214982" cy="5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920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106709"/>
            <a:ext cx="8629650" cy="406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5" name="Espaço Reservado para Texto 15"/>
          <p:cNvSpPr>
            <a:spLocks noGrp="1"/>
          </p:cNvSpPr>
          <p:nvPr>
            <p:ph type="body" sz="quarter" idx="15"/>
          </p:nvPr>
        </p:nvSpPr>
        <p:spPr>
          <a:xfrm>
            <a:off x="266701" y="676827"/>
            <a:ext cx="4161182" cy="5624583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Espaço Reservado para Texto 15"/>
          <p:cNvSpPr>
            <a:spLocks noGrp="1"/>
          </p:cNvSpPr>
          <p:nvPr>
            <p:ph type="body" sz="quarter" idx="16"/>
          </p:nvPr>
        </p:nvSpPr>
        <p:spPr>
          <a:xfrm>
            <a:off x="4733512" y="676827"/>
            <a:ext cx="4162838" cy="5236957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66700" y="6403976"/>
            <a:ext cx="441188" cy="365125"/>
          </a:xfrm>
          <a:prstGeom prst="rect">
            <a:avLst/>
          </a:prstGeom>
        </p:spPr>
        <p:txBody>
          <a:bodyPr anchor="ctr"/>
          <a:lstStyle>
            <a:lvl1pPr>
              <a:defRPr sz="9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795D04E-E413-4C79-9EA4-E22D24FDC4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6" y="6007471"/>
            <a:ext cx="1214982" cy="5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1858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106709"/>
            <a:ext cx="8629650" cy="406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5"/>
          </p:nvPr>
        </p:nvSpPr>
        <p:spPr>
          <a:xfrm>
            <a:off x="266700" y="676275"/>
            <a:ext cx="3557381" cy="530708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7" name="Espaço Reservado para Texto 15"/>
          <p:cNvSpPr>
            <a:spLocks noGrp="1"/>
          </p:cNvSpPr>
          <p:nvPr>
            <p:ph type="body" sz="quarter" idx="16"/>
          </p:nvPr>
        </p:nvSpPr>
        <p:spPr>
          <a:xfrm>
            <a:off x="4092438" y="676827"/>
            <a:ext cx="4803913" cy="5236957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66700" y="6403976"/>
            <a:ext cx="441188" cy="365125"/>
          </a:xfrm>
          <a:prstGeom prst="rect">
            <a:avLst/>
          </a:prstGeom>
        </p:spPr>
        <p:txBody>
          <a:bodyPr anchor="ctr"/>
          <a:lstStyle>
            <a:lvl1pPr>
              <a:defRPr sz="9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DDF6EE8-B148-4CC4-9642-53A0AA3317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6" y="6007471"/>
            <a:ext cx="1214982" cy="5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784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106709"/>
            <a:ext cx="8629650" cy="406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6" name="Espaço Reservado para Gráfico 5"/>
          <p:cNvSpPr>
            <a:spLocks noGrp="1"/>
          </p:cNvSpPr>
          <p:nvPr>
            <p:ph type="chart" sz="quarter" idx="16"/>
          </p:nvPr>
        </p:nvSpPr>
        <p:spPr>
          <a:xfrm>
            <a:off x="266701" y="676276"/>
            <a:ext cx="3564731" cy="53070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chart</a:t>
            </a:r>
            <a:endParaRPr lang="pt-BR"/>
          </a:p>
        </p:txBody>
      </p:sp>
      <p:sp>
        <p:nvSpPr>
          <p:cNvPr id="7" name="Espaço Reservado para Texto 15"/>
          <p:cNvSpPr>
            <a:spLocks noGrp="1"/>
          </p:cNvSpPr>
          <p:nvPr>
            <p:ph type="body" sz="quarter" idx="17"/>
          </p:nvPr>
        </p:nvSpPr>
        <p:spPr>
          <a:xfrm>
            <a:off x="4092438" y="676827"/>
            <a:ext cx="4803913" cy="5236957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66700" y="6403976"/>
            <a:ext cx="441188" cy="365125"/>
          </a:xfrm>
          <a:prstGeom prst="rect">
            <a:avLst/>
          </a:prstGeom>
        </p:spPr>
        <p:txBody>
          <a:bodyPr anchor="ctr"/>
          <a:lstStyle>
            <a:lvl1pPr>
              <a:defRPr sz="9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A2ECD09-995D-43C6-9616-0B2891DE1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6" y="6007471"/>
            <a:ext cx="1214982" cy="5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766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Tab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106709"/>
            <a:ext cx="8629650" cy="406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7" name="Espaço Reservado para Texto 15"/>
          <p:cNvSpPr>
            <a:spLocks noGrp="1"/>
          </p:cNvSpPr>
          <p:nvPr>
            <p:ph type="body" sz="quarter" idx="17"/>
          </p:nvPr>
        </p:nvSpPr>
        <p:spPr>
          <a:xfrm>
            <a:off x="4092438" y="676827"/>
            <a:ext cx="4803913" cy="5236957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Espaço Reservado para Tabela 3"/>
          <p:cNvSpPr>
            <a:spLocks noGrp="1"/>
          </p:cNvSpPr>
          <p:nvPr>
            <p:ph type="tbl" sz="quarter" idx="18"/>
          </p:nvPr>
        </p:nvSpPr>
        <p:spPr>
          <a:xfrm>
            <a:off x="266700" y="676275"/>
            <a:ext cx="3512344" cy="55451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table</a:t>
            </a:r>
            <a:endParaRPr lang="pt-BR"/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66700" y="6403976"/>
            <a:ext cx="441188" cy="365125"/>
          </a:xfrm>
          <a:prstGeom prst="rect">
            <a:avLst/>
          </a:prstGeom>
        </p:spPr>
        <p:txBody>
          <a:bodyPr anchor="ctr"/>
          <a:lstStyle>
            <a:lvl1pPr>
              <a:defRPr sz="9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C2E7F3E-58A9-44FB-8D52-B0AC390CC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6" y="6007471"/>
            <a:ext cx="1214982" cy="5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042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Two Pictur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106709"/>
            <a:ext cx="8629650" cy="406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7" name="Espaço Reservado para Texto 15"/>
          <p:cNvSpPr>
            <a:spLocks noGrp="1"/>
          </p:cNvSpPr>
          <p:nvPr>
            <p:ph type="body" sz="quarter" idx="16"/>
          </p:nvPr>
        </p:nvSpPr>
        <p:spPr>
          <a:xfrm>
            <a:off x="728042" y="4601817"/>
            <a:ext cx="7576102" cy="1311966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Espaço Reservado para Imagem 4"/>
          <p:cNvSpPr>
            <a:spLocks noGrp="1"/>
          </p:cNvSpPr>
          <p:nvPr>
            <p:ph type="pic" sz="quarter" idx="17"/>
          </p:nvPr>
        </p:nvSpPr>
        <p:spPr>
          <a:xfrm>
            <a:off x="4746763" y="676275"/>
            <a:ext cx="3557381" cy="365718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9" name="Espaço Reservado para Imagem 4"/>
          <p:cNvSpPr>
            <a:spLocks noGrp="1"/>
          </p:cNvSpPr>
          <p:nvPr>
            <p:ph type="pic" sz="quarter" idx="18"/>
          </p:nvPr>
        </p:nvSpPr>
        <p:spPr>
          <a:xfrm>
            <a:off x="728041" y="676275"/>
            <a:ext cx="3557381" cy="365718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11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66700" y="6403976"/>
            <a:ext cx="441188" cy="365125"/>
          </a:xfrm>
          <a:prstGeom prst="rect">
            <a:avLst/>
          </a:prstGeom>
        </p:spPr>
        <p:txBody>
          <a:bodyPr anchor="ctr"/>
          <a:lstStyle>
            <a:lvl1pPr>
              <a:defRPr sz="9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996C05F4-9968-4B10-9BF4-3313664AF5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6" y="6007471"/>
            <a:ext cx="1214982" cy="5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909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Two Chart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106709"/>
            <a:ext cx="8629650" cy="406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E3762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7" name="Espaço Reservado para Texto 15"/>
          <p:cNvSpPr>
            <a:spLocks noGrp="1"/>
          </p:cNvSpPr>
          <p:nvPr>
            <p:ph type="body" sz="quarter" idx="16"/>
          </p:nvPr>
        </p:nvSpPr>
        <p:spPr>
          <a:xfrm>
            <a:off x="728042" y="4601817"/>
            <a:ext cx="7576102" cy="1311966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/>
          <a:lstStyle>
            <a:lvl1pPr marL="171450" indent="-171450">
              <a:lnSpc>
                <a:spcPct val="120000"/>
              </a:lnSpc>
              <a:spcBef>
                <a:spcPts val="150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800"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 marL="514350" indent="-171450">
              <a:lnSpc>
                <a:spcPct val="120000"/>
              </a:lnSpc>
              <a:spcBef>
                <a:spcPts val="13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500">
                <a:latin typeface="Gadugi" panose="020B0502040204020203" pitchFamily="34" charset="0"/>
                <a:ea typeface="Gadugi" panose="020B0502040204020203" pitchFamily="34" charset="0"/>
              </a:defRPr>
            </a:lvl2pPr>
            <a:lvl3pPr marL="857250" indent="-171450">
              <a:lnSpc>
                <a:spcPct val="120000"/>
              </a:lnSpc>
              <a:spcBef>
                <a:spcPts val="1125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350">
                <a:latin typeface="Gadugi" panose="020B0502040204020203" pitchFamily="34" charset="0"/>
                <a:ea typeface="Gadugi" panose="020B0502040204020203" pitchFamily="34" charset="0"/>
              </a:defRPr>
            </a:lvl3pPr>
            <a:lvl4pPr marL="1200150" indent="-171450">
              <a:lnSpc>
                <a:spcPct val="120000"/>
              </a:lnSpc>
              <a:spcBef>
                <a:spcPts val="750"/>
              </a:spcBef>
              <a:buClr>
                <a:schemeClr val="tx2"/>
              </a:buClr>
              <a:buFont typeface="Wingdings" panose="05000000000000000000" pitchFamily="2" charset="2"/>
              <a:buChar char=""/>
              <a:defRPr sz="1200">
                <a:latin typeface="Gadugi" panose="020B0502040204020203" pitchFamily="34" charset="0"/>
                <a:ea typeface="Gadugi" panose="020B0502040204020203" pitchFamily="34" charset="0"/>
              </a:defRPr>
            </a:lvl4pPr>
            <a:lvl5pPr marL="1543050" indent="-171450">
              <a:buClr>
                <a:schemeClr val="tx2"/>
              </a:buClr>
              <a:buFont typeface="Wingdings" panose="05000000000000000000" pitchFamily="2" charset="2"/>
              <a:buChar char=""/>
              <a:defRPr>
                <a:latin typeface="Gadugi" panose="020B0502040204020203" pitchFamily="34" charset="0"/>
                <a:ea typeface="Gadugi" panose="020B050204020402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Espaço Reservado para Gráfico 3"/>
          <p:cNvSpPr>
            <a:spLocks noGrp="1"/>
          </p:cNvSpPr>
          <p:nvPr>
            <p:ph type="chart" sz="quarter" idx="17"/>
          </p:nvPr>
        </p:nvSpPr>
        <p:spPr>
          <a:xfrm>
            <a:off x="727473" y="746125"/>
            <a:ext cx="3625453" cy="35877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chart</a:t>
            </a:r>
            <a:endParaRPr lang="pt-BR" dirty="0"/>
          </a:p>
        </p:txBody>
      </p:sp>
      <p:sp>
        <p:nvSpPr>
          <p:cNvPr id="10" name="Espaço Reservado para Gráfico 3"/>
          <p:cNvSpPr>
            <a:spLocks noGrp="1"/>
          </p:cNvSpPr>
          <p:nvPr>
            <p:ph type="chart" sz="quarter" idx="18"/>
          </p:nvPr>
        </p:nvSpPr>
        <p:spPr>
          <a:xfrm>
            <a:off x="4678691" y="746125"/>
            <a:ext cx="3625453" cy="35877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chart</a:t>
            </a:r>
            <a:endParaRPr lang="pt-BR"/>
          </a:p>
        </p:txBody>
      </p:sp>
      <p:sp>
        <p:nvSpPr>
          <p:cNvPr id="12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66700" y="6403976"/>
            <a:ext cx="441188" cy="365125"/>
          </a:xfrm>
          <a:prstGeom prst="rect">
            <a:avLst/>
          </a:prstGeom>
        </p:spPr>
        <p:txBody>
          <a:bodyPr anchor="ctr"/>
          <a:lstStyle>
            <a:lvl1pPr>
              <a:defRPr sz="900" b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</a:lstStyle>
          <a:p>
            <a:fld id="{D2530E64-08E1-4CA4-97BB-8E38FA75E785}" type="slidenum">
              <a:rPr lang="pt-BR" smtClean="0"/>
              <a:t>‹#›</a:t>
            </a:fld>
            <a:endParaRPr lang="pt-BR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6EDBA77-A4CF-4C07-B64A-3AC4E108BE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96" y="6007471"/>
            <a:ext cx="1214982" cy="5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027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"/>
          <a:stretch/>
        </p:blipFill>
        <p:spPr>
          <a:xfrm>
            <a:off x="5741420" y="101600"/>
            <a:ext cx="3408047" cy="6752492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0" y="6439218"/>
            <a:ext cx="9144000" cy="333057"/>
          </a:xfrm>
          <a:prstGeom prst="rect">
            <a:avLst/>
          </a:prstGeom>
          <a:solidFill>
            <a:srgbClr val="E3762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3019DE-16DA-4131-B98C-101638DC6C7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860" t="6230" r="2669" b="6145"/>
          <a:stretch/>
        </p:blipFill>
        <p:spPr>
          <a:xfrm>
            <a:off x="7972425" y="6069702"/>
            <a:ext cx="914467" cy="5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emf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jpe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emf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emf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emf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emf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3.emf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64360" y="5503186"/>
            <a:ext cx="3180878" cy="944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Sílvio de Barros Melo</a:t>
            </a:r>
            <a:b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</a:br>
            <a:endParaRPr lang="pt-BR" sz="24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Processamento Gráfico – </a:t>
            </a:r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2019.2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42615" y="234888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Noções de 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7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04" y="1338850"/>
            <a:ext cx="8658792" cy="5257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952" y="98880"/>
            <a:ext cx="3903737" cy="8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5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1" y="2650724"/>
            <a:ext cx="9113979" cy="2667679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565753" y="1437661"/>
            <a:ext cx="8012494" cy="98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4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Tipos de correspondentes: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588" y="199579"/>
            <a:ext cx="4104456" cy="9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3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5" y="1277777"/>
            <a:ext cx="8904675" cy="42902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50708"/>
            <a:ext cx="5055865" cy="11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5" y="1155584"/>
            <a:ext cx="8851528" cy="3379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512" y="4727252"/>
            <a:ext cx="6422306" cy="8284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888" y="50708"/>
            <a:ext cx="5055865" cy="11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8800"/>
            <a:ext cx="9049083" cy="3965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50708"/>
            <a:ext cx="5055865" cy="11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14" y="1870019"/>
            <a:ext cx="8851392" cy="3962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50708"/>
            <a:ext cx="5055865" cy="11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141792"/>
            <a:ext cx="8602916" cy="5569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270" y="37763"/>
            <a:ext cx="5055865" cy="11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622" y="986471"/>
            <a:ext cx="6932274" cy="5801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127" y="83377"/>
            <a:ext cx="3888431" cy="90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7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532819"/>
            <a:ext cx="8443292" cy="4000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4127" y="83377"/>
            <a:ext cx="3888431" cy="90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59" y="867991"/>
            <a:ext cx="8651100" cy="50753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898" y="109595"/>
            <a:ext cx="3759721" cy="8732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40" y="4509120"/>
            <a:ext cx="5112568" cy="60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5753" y="1437661"/>
            <a:ext cx="8012494" cy="487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A 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textura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de uma superfície é a manifestação visual de sua distribuição de cores ou da complexidade geométrica e física que afeta a sua distribuição de cores. Em 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CG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aplicação de textura é um processo que recebe uma representação superficial e modifica sua aparência em cada localização usando alguma imagem, função, algoritmo ou outra fonte de dados.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534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840023"/>
            <a:ext cx="7169745" cy="4000944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457200" y="1013164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Filtragem anisotrópica: coleta várias amostras (ao invés de só uma) do </a:t>
            </a:r>
            <a:r>
              <a:rPr lang="pt-BR" sz="2400" dirty="0" err="1" smtClean="0">
                <a:solidFill>
                  <a:schemeClr val="tx1"/>
                </a:solidFill>
              </a:rPr>
              <a:t>mip</a:t>
            </a:r>
            <a:r>
              <a:rPr lang="pt-BR" sz="2400" dirty="0" smtClean="0">
                <a:solidFill>
                  <a:schemeClr val="tx1"/>
                </a:solidFill>
              </a:rPr>
              <a:t> </a:t>
            </a:r>
            <a:r>
              <a:rPr lang="pt-BR" sz="2400" dirty="0" err="1" smtClean="0">
                <a:solidFill>
                  <a:schemeClr val="tx1"/>
                </a:solidFill>
              </a:rPr>
              <a:t>mapping</a:t>
            </a:r>
            <a:r>
              <a:rPr lang="pt-BR" sz="2400" dirty="0" smtClean="0">
                <a:solidFill>
                  <a:schemeClr val="tx1"/>
                </a:solidFill>
              </a:rPr>
              <a:t> longitudinalmente.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898" y="109595"/>
            <a:ext cx="3759721" cy="8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2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355577"/>
            <a:ext cx="8064896" cy="4040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898" y="109595"/>
            <a:ext cx="3759721" cy="87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67544" y="979848"/>
            <a:ext cx="8012494" cy="1993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Textura volumétrica ou sólida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utiliza pilha de imagens mapeadas num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bounding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box.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0" y="2380361"/>
            <a:ext cx="9034431" cy="30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6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7200" y="562848"/>
            <a:ext cx="8012494" cy="1993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Environment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(Mapa ambiental)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457200" y="1749016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Usado para simular reflexão nos objetos</a:t>
            </a:r>
          </a:p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Simula efeitos de iluminação global</a:t>
            </a:r>
          </a:p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Rápido</a:t>
            </a:r>
          </a:p>
        </p:txBody>
      </p:sp>
      <p:pic>
        <p:nvPicPr>
          <p:cNvPr id="11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2858669"/>
            <a:ext cx="4572000" cy="33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7200" y="562848"/>
            <a:ext cx="8012494" cy="1993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Environment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(Mapa ambiental)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323528" y="162474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7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Vetor de reflexão mapeado para coordenadas de textura</a:t>
            </a:r>
          </a:p>
          <a:p>
            <a:pPr marL="274637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Diferentes tipos de mapa:</a:t>
            </a:r>
          </a:p>
          <a:p>
            <a:pPr marL="731837" lvl="1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Esférico</a:t>
            </a:r>
          </a:p>
          <a:p>
            <a:pPr marL="731837" lvl="1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Cúbico</a:t>
            </a:r>
          </a:p>
          <a:p>
            <a:pPr marL="731837" lvl="1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 err="1">
                <a:solidFill>
                  <a:schemeClr val="tx1"/>
                </a:solidFill>
              </a:rPr>
              <a:t>LatLong</a:t>
            </a:r>
            <a:endParaRPr lang="pt-BR" sz="2400" dirty="0">
              <a:solidFill>
                <a:schemeClr val="tx1"/>
              </a:solidFill>
            </a:endParaRPr>
          </a:p>
          <a:p>
            <a:pPr marL="731837" lvl="1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...</a:t>
            </a:r>
          </a:p>
          <a:p>
            <a:endParaRPr lang="pt-BR" dirty="0"/>
          </a:p>
        </p:txBody>
      </p:sp>
      <p:pic>
        <p:nvPicPr>
          <p:cNvPr id="13" name="Picture 2" descr="http://www.scratchapixel.com/assets/Uploads/Reflection%20Mapping/rm-reflmaplookup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494" y="2203684"/>
            <a:ext cx="4267200" cy="421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7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7200" y="562848"/>
            <a:ext cx="8012494" cy="1993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Environment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(Mapa ambiental)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 l="1714" t="1114" r="2217" b="1567"/>
          <a:stretch>
            <a:fillRect/>
          </a:stretch>
        </p:blipFill>
        <p:spPr bwMode="auto">
          <a:xfrm>
            <a:off x="395823" y="1861717"/>
            <a:ext cx="3562722" cy="359445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2" descr="http://www.scratchapixel.com/assets/Uploads/Reflection%20Mapping/rm-mirrorball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81" y="2248994"/>
            <a:ext cx="505777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1907704" y="5495665"/>
            <a:ext cx="8229600" cy="662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7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Dado R unitário, encontra-se N e com isso o </a:t>
            </a:r>
            <a:r>
              <a:rPr lang="pt-BR" sz="2400" dirty="0" err="1" smtClean="0">
                <a:solidFill>
                  <a:schemeClr val="tx1"/>
                </a:solidFill>
              </a:rPr>
              <a:t>texel</a:t>
            </a:r>
            <a:endParaRPr lang="pt-BR" sz="2400" dirty="0">
              <a:solidFill>
                <a:schemeClr val="tx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31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57200" y="782420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Cube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Maps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(Mapa cúbico)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Seis imagens são mapeadas nas faces de um cubo. Usam-se raios para fazer a correspondência.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477416" y="1758541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7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Reflexão de </a:t>
            </a:r>
            <a:r>
              <a:rPr lang="pt-BR" sz="2400" dirty="0" err="1">
                <a:solidFill>
                  <a:schemeClr val="tx1"/>
                </a:solidFill>
              </a:rPr>
              <a:t>skybox</a:t>
            </a:r>
            <a:endParaRPr lang="pt-BR" sz="2400" dirty="0">
              <a:solidFill>
                <a:schemeClr val="tx1"/>
              </a:solidFill>
            </a:endParaRPr>
          </a:p>
          <a:p>
            <a:pPr marL="731837" lvl="1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Cubo ao redor do ponto de vista</a:t>
            </a:r>
          </a:p>
        </p:txBody>
      </p:sp>
      <p:pic>
        <p:nvPicPr>
          <p:cNvPr id="11" name="Picture 3" descr="CubicLightProbeExampl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88163" y="2633568"/>
            <a:ext cx="2743200" cy="365605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2" descr="http://judegodin.files.wordpress.com/2011/12/cube_map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9" y="2852908"/>
            <a:ext cx="2419785" cy="22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upload.wikimedia.org/wikipedia/commons/6/67/Cube_mapped_reflection_exampl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710" y="2633568"/>
            <a:ext cx="2769185" cy="331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1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67544" y="979849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Cube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Maps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Cuidados com os reflexos das arestas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17" y="1870984"/>
            <a:ext cx="7950129" cy="467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84664" y="80287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LatLong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Latitude e longitude</a:t>
            </a:r>
          </a:p>
        </p:txBody>
      </p:sp>
      <p:pic>
        <p:nvPicPr>
          <p:cNvPr id="11" name="Picture 10" descr="LatitudeLongitudeEnvMap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2133600" y="2819400"/>
            <a:ext cx="4876800" cy="24384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CaixaDeTexto 9"/>
          <p:cNvSpPr txBox="1"/>
          <p:nvPr/>
        </p:nvSpPr>
        <p:spPr>
          <a:xfrm>
            <a:off x="1205141" y="385393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effectLst/>
              </a:rPr>
              <a:t>latitude</a:t>
            </a:r>
            <a:endParaRPr lang="pt-BR" dirty="0">
              <a:effectLst/>
            </a:endParaRPr>
          </a:p>
        </p:txBody>
      </p:sp>
      <p:sp>
        <p:nvSpPr>
          <p:cNvPr id="13" name="CaixaDeTexto 10"/>
          <p:cNvSpPr txBox="1"/>
          <p:nvPr/>
        </p:nvSpPr>
        <p:spPr>
          <a:xfrm>
            <a:off x="4011590" y="52578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effectLst/>
              </a:rPr>
              <a:t>longitude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7167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312079"/>
            <a:ext cx="8605788" cy="3439040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467544" y="979849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Compressão de textura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5753" y="1437661"/>
            <a:ext cx="8012494" cy="487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Exemplo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aplicar a textura de paralelepípedos de rua numa superfície lisa. Se a câmera não se aproximar demais, a ausência de reentrâncias não será notada.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79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915496"/>
            <a:ext cx="7272808" cy="58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37" y="1693202"/>
            <a:ext cx="8961636" cy="4892101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62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Perturbação nas normais de acordo com </a:t>
            </a:r>
            <a:r>
              <a:rPr lang="pt-BR" sz="2400" dirty="0" err="1">
                <a:solidFill>
                  <a:schemeClr val="tx1"/>
                </a:solidFill>
              </a:rPr>
              <a:t>bump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map</a:t>
            </a:r>
            <a:endParaRPr lang="pt-BR" sz="2400" dirty="0">
              <a:solidFill>
                <a:schemeClr val="tx1"/>
              </a:solidFill>
            </a:endParaRPr>
          </a:p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Geometria do objeto não é modificada</a:t>
            </a:r>
          </a:p>
        </p:txBody>
      </p:sp>
      <p:pic>
        <p:nvPicPr>
          <p:cNvPr id="12" name="Imagem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9792" y="2496098"/>
            <a:ext cx="5505999" cy="363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860684"/>
            <a:ext cx="7834272" cy="47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3" y="1527590"/>
            <a:ext cx="8865815" cy="5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 err="1">
                <a:solidFill>
                  <a:schemeClr val="tx1"/>
                </a:solidFill>
              </a:rPr>
              <a:t>Ex</a:t>
            </a:r>
            <a:r>
              <a:rPr lang="pt-BR" sz="2400" dirty="0">
                <a:solidFill>
                  <a:schemeClr val="tx1"/>
                </a:solidFill>
              </a:rPr>
              <a:t>: esquerda: sem </a:t>
            </a:r>
            <a:r>
              <a:rPr lang="pt-BR" sz="2400" dirty="0" err="1">
                <a:solidFill>
                  <a:schemeClr val="tx1"/>
                </a:solidFill>
              </a:rPr>
              <a:t>bump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 smtClean="0">
                <a:solidFill>
                  <a:schemeClr val="tx1"/>
                </a:solidFill>
              </a:rPr>
              <a:t>mapping</a:t>
            </a:r>
            <a:r>
              <a:rPr lang="pt-BR" sz="2400" dirty="0" smtClean="0">
                <a:solidFill>
                  <a:schemeClr val="tx1"/>
                </a:solidFill>
              </a:rPr>
              <a:t>, </a:t>
            </a:r>
            <a:r>
              <a:rPr lang="pt-BR" sz="2400" dirty="0">
                <a:solidFill>
                  <a:schemeClr val="tx1"/>
                </a:solidFill>
              </a:rPr>
              <a:t>direita: com </a:t>
            </a:r>
            <a:r>
              <a:rPr lang="pt-BR" sz="2400" dirty="0" err="1">
                <a:solidFill>
                  <a:schemeClr val="tx1"/>
                </a:solidFill>
              </a:rPr>
              <a:t>bump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 smtClean="0">
                <a:solidFill>
                  <a:schemeClr val="tx1"/>
                </a:solidFill>
              </a:rPr>
              <a:t>mapping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2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013" y="2017643"/>
            <a:ext cx="5207791" cy="39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Normal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39356" y="1501484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Variação do </a:t>
            </a:r>
            <a:r>
              <a:rPr lang="pt-BR" sz="2400" dirty="0" err="1">
                <a:solidFill>
                  <a:schemeClr val="tx1"/>
                </a:solidFill>
              </a:rPr>
              <a:t>bump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map</a:t>
            </a:r>
            <a:endParaRPr lang="pt-BR" sz="2400" dirty="0">
              <a:solidFill>
                <a:schemeClr val="tx1"/>
              </a:solidFill>
            </a:endParaRPr>
          </a:p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Mapa de normais gerado com geometria complexa</a:t>
            </a:r>
          </a:p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Usado para melhorar aparência de geometria simples</a:t>
            </a:r>
          </a:p>
        </p:txBody>
      </p:sp>
      <p:pic>
        <p:nvPicPr>
          <p:cNvPr id="12" name="Picture 2" descr="http://upload.wikimedia.org/wikipedia/commons/3/36/Normal_map_example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46604"/>
            <a:ext cx="5562600" cy="313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38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Normal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2"/>
              <p:cNvSpPr txBox="1">
                <a:spLocks/>
              </p:cNvSpPr>
              <p:nvPr/>
            </p:nvSpPr>
            <p:spPr>
              <a:xfrm>
                <a:off x="457200" y="1600200"/>
                <a:ext cx="8229600" cy="4876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637" indent="-182563" algn="l" eaLnBrk="0" fontAlgn="base" hangingPunct="0"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Arial" charset="0"/>
                  <a:buChar char="•"/>
                </a:pPr>
                <a:r>
                  <a:rPr lang="pt-BR" sz="2400" dirty="0">
                    <a:solidFill>
                      <a:schemeClr val="tx1"/>
                    </a:solidFill>
                  </a:rPr>
                  <a:t>Mapa de normais consiste em imagem RGB</a:t>
                </a:r>
              </a:p>
              <a:p>
                <a:pPr marL="274637" indent="-182563" algn="l" eaLnBrk="0" fontAlgn="base" hangingPunct="0"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Arial" charset="0"/>
                  <a:buChar char="•"/>
                </a:pPr>
                <a:r>
                  <a:rPr lang="pt-BR" sz="2400" dirty="0">
                    <a:solidFill>
                      <a:schemeClr val="tx1"/>
                    </a:solidFill>
                  </a:rPr>
                  <a:t>Cada componente RGB corresponde às coordenadas da normal da superfície em </a:t>
                </a:r>
                <a14:m>
                  <m:oMath xmlns:m="http://schemas.openxmlformats.org/officeDocument/2006/math">
                    <m:r>
                      <a:rPr lang="pt-BR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pt-BR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pt-BR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sz="2400" dirty="0">
                    <a:solidFill>
                      <a:schemeClr val="tx1"/>
                    </a:solidFill>
                  </a:rPr>
                  <a:t>, respectivamente</a:t>
                </a:r>
              </a:p>
              <a:p>
                <a:pPr marL="731837" lvl="1" indent="-182563" algn="l" eaLnBrk="0" fontAlgn="base" hangingPunct="0"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−1→0</m:t>
                    </m:r>
                  </m:oMath>
                </a14:m>
                <a:endParaRPr lang="pt-BR" sz="2400" dirty="0">
                  <a:solidFill>
                    <a:schemeClr val="tx1"/>
                  </a:solidFill>
                </a:endParaRPr>
              </a:p>
              <a:p>
                <a:pPr marL="731837" lvl="1" indent="-182563" algn="l" eaLnBrk="0" fontAlgn="base" hangingPunct="0"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0→128</m:t>
                    </m:r>
                  </m:oMath>
                </a14:m>
                <a:endParaRPr lang="pt-BR" sz="2400" dirty="0">
                  <a:solidFill>
                    <a:schemeClr val="tx1"/>
                  </a:solidFill>
                </a:endParaRPr>
              </a:p>
              <a:p>
                <a:pPr marL="731837" lvl="1" indent="-182563" algn="l" eaLnBrk="0" fontAlgn="base" hangingPunct="0">
                  <a:spcAft>
                    <a:spcPct val="0"/>
                  </a:spcAft>
                  <a:buClr>
                    <a:schemeClr val="accent1"/>
                  </a:buClr>
                  <a:buSzPct val="85000"/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1→255</m:t>
                    </m:r>
                  </m:oMath>
                </a14:m>
                <a:endParaRPr lang="pt-BR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4876800"/>
              </a:xfrm>
              <a:prstGeom prst="rect">
                <a:avLst/>
              </a:prstGeom>
              <a:blipFill>
                <a:blip r:embed="rId5"/>
                <a:stretch>
                  <a:fillRect t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5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Normal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451908"/>
            <a:ext cx="8156510" cy="50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9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593" y="1359669"/>
            <a:ext cx="6848332" cy="530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3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60" y="1081583"/>
            <a:ext cx="6999346" cy="53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55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67544" y="542852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and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Normal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Problema: silhueta e sombras permanecem </a:t>
            </a:r>
            <a:r>
              <a:rPr lang="pt-BR" sz="2400" dirty="0" smtClean="0">
                <a:solidFill>
                  <a:schemeClr val="tx1"/>
                </a:solidFill>
              </a:rPr>
              <a:t>inalteradas / ausência de oclusão.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2" name="Imagem 4"/>
          <p:cNvPicPr>
            <a:picLocks noChangeAspect="1"/>
          </p:cNvPicPr>
          <p:nvPr/>
        </p:nvPicPr>
        <p:blipFill rotWithShape="1">
          <a:blip r:embed="rId5"/>
          <a:srcRect l="4308" t="28449" r="52072" b="28448"/>
          <a:stretch/>
        </p:blipFill>
        <p:spPr>
          <a:xfrm>
            <a:off x="457200" y="2864865"/>
            <a:ext cx="4038600" cy="2665873"/>
          </a:xfrm>
          <a:prstGeom prst="rect">
            <a:avLst/>
          </a:prstGeom>
        </p:spPr>
      </p:pic>
      <p:pic>
        <p:nvPicPr>
          <p:cNvPr id="13" name="Imagem 5"/>
          <p:cNvPicPr>
            <a:picLocks noChangeAspect="1"/>
          </p:cNvPicPr>
          <p:nvPr/>
        </p:nvPicPr>
        <p:blipFill rotWithShape="1">
          <a:blip r:embed="rId6"/>
          <a:srcRect r="51031"/>
          <a:stretch/>
        </p:blipFill>
        <p:spPr>
          <a:xfrm>
            <a:off x="5029200" y="2362200"/>
            <a:ext cx="3657600" cy="36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5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42821" y="715863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Parallax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resolve o problema da ausência de oclusão no normal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/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bump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. 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2067491"/>
            <a:ext cx="8683129" cy="3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8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42821" y="715863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Parallax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offset truncado para vetor de vista próximo do horizonte da superfície. 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84" y="2141441"/>
            <a:ext cx="7876183" cy="353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2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442821" y="715863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Relief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usa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ray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tracing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 contra uma superfície poligonal construída em cima da superfície usando o mapa de alturas.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680" y="1699416"/>
            <a:ext cx="6620864" cy="49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763799"/>
            <a:ext cx="8563215" cy="478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5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625" y="84121"/>
            <a:ext cx="6126579" cy="65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3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93" y="949003"/>
            <a:ext cx="8496944" cy="48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2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3528" y="958908"/>
            <a:ext cx="8012494" cy="129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Displacement</a:t>
            </a:r>
            <a:r>
              <a:rPr lang="pt-BR" sz="24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4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usa mapa de alturas para modificar os vértices da superfície.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8" name="Imagem 4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1857" y="1958780"/>
            <a:ext cx="5708238" cy="423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Gera </a:t>
            </a:r>
            <a:r>
              <a:rPr lang="pt-BR" sz="2400" dirty="0">
                <a:solidFill>
                  <a:schemeClr val="tx1"/>
                </a:solidFill>
              </a:rPr>
              <a:t>silhuetas e sombras corretas</a:t>
            </a:r>
          </a:p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>
                <a:solidFill>
                  <a:schemeClr val="tx1"/>
                </a:solidFill>
              </a:rPr>
              <a:t>Mais custoso que </a:t>
            </a:r>
            <a:r>
              <a:rPr lang="pt-BR" sz="2400" dirty="0" err="1">
                <a:solidFill>
                  <a:schemeClr val="tx1"/>
                </a:solidFill>
              </a:rPr>
              <a:t>bump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map</a:t>
            </a:r>
            <a:endParaRPr lang="pt-BR" sz="2400" dirty="0">
              <a:solidFill>
                <a:schemeClr val="tx1"/>
              </a:solidFill>
            </a:endParaRPr>
          </a:p>
          <a:p>
            <a:endParaRPr lang="pt-BR" dirty="0"/>
          </a:p>
        </p:txBody>
      </p:sp>
      <p:sp>
        <p:nvSpPr>
          <p:cNvPr id="2" name="Rectangle 1"/>
          <p:cNvSpPr/>
          <p:nvPr/>
        </p:nvSpPr>
        <p:spPr>
          <a:xfrm>
            <a:off x="590795" y="1205136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  <a:latin typeface="Swis721 Cn BT" panose="020B0506020202030204" pitchFamily="34" charset="0"/>
              </a:rPr>
              <a:t>Displacement</a:t>
            </a:r>
            <a:r>
              <a:rPr lang="pt-BR" b="1" dirty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b="1" dirty="0" err="1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b="1" dirty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</a:t>
            </a:r>
            <a:endParaRPr lang="pt-BR" dirty="0"/>
          </a:p>
        </p:txBody>
      </p:sp>
      <p:pic>
        <p:nvPicPr>
          <p:cNvPr id="12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2603100"/>
            <a:ext cx="5831562" cy="28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8" name="Imagem 4"/>
          <p:cNvPicPr>
            <a:picLocks noChangeAspect="1"/>
          </p:cNvPicPr>
          <p:nvPr/>
        </p:nvPicPr>
        <p:blipFill rotWithShape="1">
          <a:blip r:embed="rId5"/>
          <a:srcRect l="4446" t="27832" r="4446" b="28100"/>
          <a:stretch/>
        </p:blipFill>
        <p:spPr>
          <a:xfrm>
            <a:off x="457200" y="2168282"/>
            <a:ext cx="8229600" cy="2659091"/>
          </a:xfrm>
          <a:prstGeom prst="rect">
            <a:avLst/>
          </a:prstGeom>
        </p:spPr>
      </p:pic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 err="1">
                <a:solidFill>
                  <a:schemeClr val="tx1"/>
                </a:solidFill>
              </a:rPr>
              <a:t>Ex</a:t>
            </a:r>
            <a:r>
              <a:rPr lang="pt-BR" sz="2400" dirty="0">
                <a:solidFill>
                  <a:schemeClr val="tx1"/>
                </a:solidFill>
              </a:rPr>
              <a:t>: esquerda: </a:t>
            </a:r>
            <a:r>
              <a:rPr lang="pt-BR" sz="2400" dirty="0" err="1">
                <a:solidFill>
                  <a:schemeClr val="tx1"/>
                </a:solidFill>
              </a:rPr>
              <a:t>bump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 smtClean="0">
                <a:solidFill>
                  <a:schemeClr val="tx1"/>
                </a:solidFill>
              </a:rPr>
              <a:t>mapping</a:t>
            </a:r>
            <a:r>
              <a:rPr lang="pt-BR" sz="2400" dirty="0" smtClean="0">
                <a:solidFill>
                  <a:schemeClr val="tx1"/>
                </a:solidFill>
              </a:rPr>
              <a:t>, </a:t>
            </a:r>
            <a:r>
              <a:rPr lang="pt-BR" sz="2400" dirty="0">
                <a:solidFill>
                  <a:schemeClr val="tx1"/>
                </a:solidFill>
              </a:rPr>
              <a:t>direita: </a:t>
            </a:r>
            <a:r>
              <a:rPr lang="pt-BR" sz="2400" dirty="0" err="1" smtClean="0">
                <a:solidFill>
                  <a:schemeClr val="tx1"/>
                </a:solidFill>
              </a:rPr>
              <a:t>displacement</a:t>
            </a:r>
            <a:r>
              <a:rPr lang="pt-BR" sz="2400" dirty="0" smtClean="0">
                <a:solidFill>
                  <a:schemeClr val="tx1"/>
                </a:solidFill>
              </a:rPr>
              <a:t> </a:t>
            </a:r>
            <a:r>
              <a:rPr lang="pt-BR" sz="2400" dirty="0" err="1" smtClean="0">
                <a:solidFill>
                  <a:schemeClr val="tx1"/>
                </a:solidFill>
              </a:rPr>
              <a:t>mapping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8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65753" y="1437661"/>
            <a:ext cx="8012494" cy="4871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4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Outro arquivo de imagem pode ser provido para modificar as propriedades especulares dos tijolos.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Ex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argamassa brilhosa enquanto os tijolos são foscos. Outras técnicas: </a:t>
            </a:r>
          </a:p>
          <a:p>
            <a:pPr algn="l"/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Bump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faz aparecer as irregularidades dos tijolos através de alteração das normais.</a:t>
            </a:r>
          </a:p>
          <a:p>
            <a:pPr algn="l"/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Paralax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e relevo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uma textura é usada para deformar uma superfície plana na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renderização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.</a:t>
            </a:r>
          </a:p>
          <a:p>
            <a:pPr algn="l"/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Displacement</a:t>
            </a:r>
            <a:r>
              <a:rPr lang="pt-BR" sz="2000" b="1" dirty="0" smtClean="0">
                <a:solidFill>
                  <a:srgbClr val="FF0000"/>
                </a:solidFill>
                <a:latin typeface="Swis721 Cn BT" panose="020B0506020202030204" pitchFamily="34" charset="0"/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  <a:latin typeface="Swis721 Cn BT" panose="020B0506020202030204" pitchFamily="34" charset="0"/>
              </a:rPr>
              <a:t>mapping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: produz modificações na própria geometria, introduzindo triângulos entre os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texels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.</a:t>
            </a: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6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l" eaLnBrk="0" fontAlgn="base" hangingPunct="0"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</a:pPr>
            <a:r>
              <a:rPr lang="pt-BR" sz="2400" dirty="0" err="1">
                <a:solidFill>
                  <a:schemeClr val="tx1"/>
                </a:solidFill>
              </a:rPr>
              <a:t>Ex</a:t>
            </a:r>
            <a:r>
              <a:rPr lang="pt-BR" sz="2400" dirty="0">
                <a:solidFill>
                  <a:schemeClr val="tx1"/>
                </a:solidFill>
              </a:rPr>
              <a:t>: esquerda: </a:t>
            </a:r>
            <a:r>
              <a:rPr lang="pt-BR" sz="2400" dirty="0" err="1">
                <a:solidFill>
                  <a:schemeClr val="tx1"/>
                </a:solidFill>
              </a:rPr>
              <a:t>bump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 smtClean="0">
                <a:solidFill>
                  <a:schemeClr val="tx1"/>
                </a:solidFill>
              </a:rPr>
              <a:t>mapping</a:t>
            </a:r>
            <a:r>
              <a:rPr lang="pt-BR" sz="2400" dirty="0" smtClean="0">
                <a:solidFill>
                  <a:schemeClr val="tx1"/>
                </a:solidFill>
              </a:rPr>
              <a:t>, </a:t>
            </a:r>
            <a:r>
              <a:rPr lang="pt-BR" sz="2400" dirty="0">
                <a:solidFill>
                  <a:schemeClr val="tx1"/>
                </a:solidFill>
              </a:rPr>
              <a:t>direita: </a:t>
            </a:r>
            <a:r>
              <a:rPr lang="pt-BR" sz="2400" dirty="0" err="1" smtClean="0">
                <a:solidFill>
                  <a:schemeClr val="tx1"/>
                </a:solidFill>
              </a:rPr>
              <a:t>displacement</a:t>
            </a:r>
            <a:r>
              <a:rPr lang="pt-BR" sz="2400" dirty="0" smtClean="0">
                <a:solidFill>
                  <a:schemeClr val="tx1"/>
                </a:solidFill>
              </a:rPr>
              <a:t> </a:t>
            </a:r>
            <a:r>
              <a:rPr lang="pt-BR" sz="2400" dirty="0" err="1" smtClean="0">
                <a:solidFill>
                  <a:schemeClr val="tx1"/>
                </a:solidFill>
              </a:rPr>
              <a:t>mapping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0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119158"/>
            <a:ext cx="7469237" cy="36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1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30269" y="1939377"/>
            <a:ext cx="8012494" cy="2999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4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Textura com imagem X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t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extura procedural: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Na textura com imagem essencialmente uma imagem é colada na superfície, enquanto a procedural é produzida inteiramente por um algoritmo, sem uso de memória para guardar valores de textura.</a:t>
            </a:r>
          </a:p>
          <a:p>
            <a:pPr algn="l"/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Problema com imagem: ampliação ou redução, provocando </a:t>
            </a:r>
            <a:r>
              <a:rPr lang="pt-BR" sz="2000" b="1" dirty="0" err="1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aliasing</a:t>
            </a:r>
            <a:r>
              <a:rPr lang="pt-BR" sz="20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</a:rPr>
              <a:t>.</a:t>
            </a:r>
          </a:p>
          <a:p>
            <a:pPr algn="l"/>
            <a:endParaRPr lang="pt-BR" sz="2000" b="1" dirty="0" smtClean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6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8733" y="856562"/>
            <a:ext cx="7018690" cy="576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4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132856"/>
            <a:ext cx="8543940" cy="26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041759"/>
            <a:ext cx="8185900" cy="47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966555"/>
            <a:ext cx="8410871" cy="5644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952" y="98880"/>
            <a:ext cx="3903737" cy="8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52387"/>
            <a:ext cx="2592288" cy="69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863" y="6625816"/>
            <a:ext cx="9991726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4355976" y="6309320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 smtClean="0">
                <a:solidFill>
                  <a:schemeClr val="bg1">
                    <a:lumMod val="65000"/>
                  </a:schemeClr>
                </a:solidFill>
                <a:latin typeface="Swis721 Cn BT" panose="020B0506020202030204" pitchFamily="34" charset="0"/>
              </a:rPr>
              <a:t>CIn.ufpe.br</a:t>
            </a:r>
            <a:endParaRPr lang="pt-BR" sz="1200" dirty="0">
              <a:solidFill>
                <a:schemeClr val="bg1">
                  <a:lumMod val="65000"/>
                </a:schemeClr>
              </a:solidFill>
              <a:latin typeface="Swis721 Cn BT" panose="020B050602020203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93512" y="134860"/>
            <a:ext cx="8012494" cy="1061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500" b="1" dirty="0" smtClean="0">
                <a:solidFill>
                  <a:schemeClr val="accent2">
                    <a:lumMod val="75000"/>
                  </a:schemeClr>
                </a:solidFill>
                <a:latin typeface="Swis721 Cn BT" panose="020B0506020202030204" pitchFamily="34" charset="0"/>
                <a:ea typeface="Tahoma" pitchFamily="34" charset="0"/>
                <a:cs typeface="Tahoma" pitchFamily="34" charset="0"/>
              </a:rPr>
              <a:t>Textura</a:t>
            </a:r>
            <a:endParaRPr lang="pt-BR" sz="3500" b="1" dirty="0">
              <a:solidFill>
                <a:schemeClr val="accent2">
                  <a:lumMod val="75000"/>
                </a:schemeClr>
              </a:solidFill>
              <a:latin typeface="Swis721 Cn BT" panose="020B05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898823"/>
            <a:ext cx="8704682" cy="5774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952" y="0"/>
            <a:ext cx="3903737" cy="8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e_CIn">
  <a:themeElements>
    <a:clrScheme name="Core">
      <a:dk1>
        <a:sysClr val="windowText" lastClr="000000"/>
      </a:dk1>
      <a:lt1>
        <a:srgbClr val="FFFFFF"/>
      </a:lt1>
      <a:dk2>
        <a:srgbClr val="0A818B"/>
      </a:dk2>
      <a:lt2>
        <a:srgbClr val="464646"/>
      </a:lt2>
      <a:accent1>
        <a:srgbClr val="F58229"/>
      </a:accent1>
      <a:accent2>
        <a:srgbClr val="0A818B"/>
      </a:accent2>
      <a:accent3>
        <a:srgbClr val="8071ED"/>
      </a:accent3>
      <a:accent4>
        <a:srgbClr val="FFC000"/>
      </a:accent4>
      <a:accent5>
        <a:srgbClr val="296ADF"/>
      </a:accent5>
      <a:accent6>
        <a:srgbClr val="5FA62E"/>
      </a:accent6>
      <a:hlink>
        <a:srgbClr val="F58229"/>
      </a:hlink>
      <a:folHlink>
        <a:srgbClr val="C55A11"/>
      </a:folHlink>
    </a:clrScheme>
    <a:fontScheme name="Core">
      <a:majorFont>
        <a:latin typeface="Century Gothic"/>
        <a:ea typeface=""/>
        <a:cs typeface=""/>
      </a:majorFont>
      <a:minorFont>
        <a:latin typeface="Gadugi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e_CIn" id="{2DE3A587-2527-4AFD-A5AA-369B8CE14148}" vid="{F93BE989-6B3D-49C2-BDBF-381D27AC91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Core_CIn</Template>
  <TotalTime>16208</TotalTime>
  <Words>703</Words>
  <Application>Microsoft Office PowerPoint</Application>
  <PresentationFormat>On-screen Show (4:3)</PresentationFormat>
  <Paragraphs>180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Cambria Math</vt:lpstr>
      <vt:lpstr>Century Gothic</vt:lpstr>
      <vt:lpstr>Gadugi</vt:lpstr>
      <vt:lpstr>Swis721 Cn BT</vt:lpstr>
      <vt:lpstr>Tahoma</vt:lpstr>
      <vt:lpstr>Wingdings</vt:lpstr>
      <vt:lpstr>Core_CIn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Tomaz de Aquino dos Santos Junior</dc:creator>
  <cp:lastModifiedBy>silvio melo</cp:lastModifiedBy>
  <cp:revision>186</cp:revision>
  <dcterms:created xsi:type="dcterms:W3CDTF">2013-08-09T12:44:12Z</dcterms:created>
  <dcterms:modified xsi:type="dcterms:W3CDTF">2019-10-04T04:35:57Z</dcterms:modified>
</cp:coreProperties>
</file>